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49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4D81FE-16E3-4DF2-8909-6F8FB82D7F14}" type="datetimeFigureOut">
              <a:rPr lang="en-US" smtClean="0"/>
              <a:t>9/7/2011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3B18B-FE8B-4E9E-AEA6-F4BD4DF4B53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4D81FE-16E3-4DF2-8909-6F8FB82D7F14}" type="datetimeFigureOut">
              <a:rPr lang="en-US" smtClean="0"/>
              <a:t>9/7/2011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3B18B-FE8B-4E9E-AEA6-F4BD4DF4B53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4D81FE-16E3-4DF2-8909-6F8FB82D7F14}" type="datetimeFigureOut">
              <a:rPr lang="en-US" smtClean="0"/>
              <a:t>9/7/2011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3B18B-FE8B-4E9E-AEA6-F4BD4DF4B53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4D81FE-16E3-4DF2-8909-6F8FB82D7F14}" type="datetimeFigureOut">
              <a:rPr lang="en-US" smtClean="0"/>
              <a:t>9/7/2011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3B18B-FE8B-4E9E-AEA6-F4BD4DF4B53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4D81FE-16E3-4DF2-8909-6F8FB82D7F14}" type="datetimeFigureOut">
              <a:rPr lang="en-US" smtClean="0"/>
              <a:t>9/7/2011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3B18B-FE8B-4E9E-AEA6-F4BD4DF4B53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4D81FE-16E3-4DF2-8909-6F8FB82D7F14}" type="datetimeFigureOut">
              <a:rPr lang="en-US" smtClean="0"/>
              <a:t>9/7/2011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3B18B-FE8B-4E9E-AEA6-F4BD4DF4B53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4D81FE-16E3-4DF2-8909-6F8FB82D7F14}" type="datetimeFigureOut">
              <a:rPr lang="en-US" smtClean="0"/>
              <a:t>9/7/2011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3B18B-FE8B-4E9E-AEA6-F4BD4DF4B53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4D81FE-16E3-4DF2-8909-6F8FB82D7F14}" type="datetimeFigureOut">
              <a:rPr lang="en-US" smtClean="0"/>
              <a:t>9/7/2011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3B18B-FE8B-4E9E-AEA6-F4BD4DF4B53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4D81FE-16E3-4DF2-8909-6F8FB82D7F14}" type="datetimeFigureOut">
              <a:rPr lang="en-US" smtClean="0"/>
              <a:t>9/7/2011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3B18B-FE8B-4E9E-AEA6-F4BD4DF4B53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4D81FE-16E3-4DF2-8909-6F8FB82D7F14}" type="datetimeFigureOut">
              <a:rPr lang="en-US" smtClean="0"/>
              <a:t>9/7/2011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3B18B-FE8B-4E9E-AEA6-F4BD4DF4B53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4D81FE-16E3-4DF2-8909-6F8FB82D7F14}" type="datetimeFigureOut">
              <a:rPr lang="en-US" smtClean="0"/>
              <a:t>9/7/2011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3B18B-FE8B-4E9E-AEA6-F4BD4DF4B53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4D81FE-16E3-4DF2-8909-6F8FB82D7F14}" type="datetimeFigureOut">
              <a:rPr lang="en-US" smtClean="0"/>
              <a:t>9/7/2011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A3B18B-FE8B-4E9E-AEA6-F4BD4DF4B535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28600"/>
            <a:ext cx="7391400" cy="685799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2-DOF Manipulator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09600" y="1066800"/>
            <a:ext cx="7924800" cy="5257800"/>
          </a:xfrm>
        </p:spPr>
        <p:txBody>
          <a:bodyPr>
            <a:normAutofit/>
          </a:bodyPr>
          <a:lstStyle/>
          <a:p>
            <a:pPr algn="l"/>
            <a:r>
              <a:rPr lang="en-US" sz="2000" dirty="0">
                <a:solidFill>
                  <a:schemeClr val="tx1"/>
                </a:solidFill>
              </a:rPr>
              <a:t>Now, given the joint angles </a:t>
            </a:r>
            <a:r>
              <a:rPr lang="en-US" sz="2000" dirty="0" smtClean="0">
                <a:solidFill>
                  <a:schemeClr val="tx1"/>
                </a:solidFill>
              </a:rPr>
              <a:t>Ө1, </a:t>
            </a:r>
            <a:r>
              <a:rPr lang="az-Cyrl-AZ" sz="2000" dirty="0" smtClean="0">
                <a:solidFill>
                  <a:schemeClr val="tx1"/>
                </a:solidFill>
              </a:rPr>
              <a:t>Ө</a:t>
            </a:r>
            <a:r>
              <a:rPr lang="en-US" sz="2000" dirty="0" smtClean="0">
                <a:solidFill>
                  <a:schemeClr val="tx1"/>
                </a:solidFill>
              </a:rPr>
              <a:t>2 </a:t>
            </a:r>
            <a:r>
              <a:rPr lang="en-US" sz="2000" dirty="0">
                <a:solidFill>
                  <a:schemeClr val="tx1"/>
                </a:solidFill>
              </a:rPr>
              <a:t>we can determine the </a:t>
            </a:r>
            <a:r>
              <a:rPr lang="en-US" sz="2000" dirty="0" smtClean="0">
                <a:solidFill>
                  <a:schemeClr val="tx1"/>
                </a:solidFill>
              </a:rPr>
              <a:t>end effecter coordinates x </a:t>
            </a:r>
            <a:r>
              <a:rPr lang="en-US" sz="2000" dirty="0">
                <a:solidFill>
                  <a:schemeClr val="tx1"/>
                </a:solidFill>
              </a:rPr>
              <a:t>and y. </a:t>
            </a:r>
            <a:endParaRPr lang="en-US" sz="2000" dirty="0" smtClean="0">
              <a:solidFill>
                <a:schemeClr val="tx1"/>
              </a:solidFill>
            </a:endParaRPr>
          </a:p>
          <a:p>
            <a:pPr algn="l"/>
            <a:endParaRPr lang="en-US" dirty="0" smtClean="0">
              <a:solidFill>
                <a:schemeClr val="tx1"/>
              </a:solidFill>
            </a:endParaRPr>
          </a:p>
          <a:p>
            <a:pPr algn="l"/>
            <a:endParaRPr lang="en-US" dirty="0">
              <a:solidFill>
                <a:schemeClr val="tx1"/>
              </a:solidFill>
            </a:endParaRPr>
          </a:p>
          <a:p>
            <a:pPr algn="l"/>
            <a:endParaRPr lang="en-US" dirty="0" smtClean="0">
              <a:solidFill>
                <a:schemeClr val="tx1"/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14400" y="1905000"/>
            <a:ext cx="7129462" cy="45825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152400"/>
            <a:ext cx="7772400" cy="1470025"/>
          </a:xfrm>
        </p:spPr>
        <p:txBody>
          <a:bodyPr/>
          <a:lstStyle/>
          <a:p>
            <a:r>
              <a:rPr lang="en-US" dirty="0" smtClean="0"/>
              <a:t>Forward kinematics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295400"/>
            <a:ext cx="7696200" cy="5029200"/>
          </a:xfrm>
        </p:spPr>
        <p:txBody>
          <a:bodyPr>
            <a:normAutofit/>
          </a:bodyPr>
          <a:lstStyle/>
          <a:p>
            <a:pPr algn="l"/>
            <a:r>
              <a:rPr lang="en-US" sz="1800" dirty="0">
                <a:solidFill>
                  <a:schemeClr val="tx1"/>
                </a:solidFill>
              </a:rPr>
              <a:t>The </a:t>
            </a:r>
            <a:r>
              <a:rPr lang="en-US" sz="1800" dirty="0" smtClean="0">
                <a:solidFill>
                  <a:schemeClr val="tx1"/>
                </a:solidFill>
              </a:rPr>
              <a:t>coordinates </a:t>
            </a:r>
            <a:r>
              <a:rPr lang="en-US" sz="1800" dirty="0">
                <a:solidFill>
                  <a:schemeClr val="tx1"/>
                </a:solidFill>
              </a:rPr>
              <a:t>(x, y) of the tool </a:t>
            </a:r>
            <a:r>
              <a:rPr lang="en-US" sz="1800" dirty="0" smtClean="0">
                <a:solidFill>
                  <a:schemeClr val="tx1"/>
                </a:solidFill>
              </a:rPr>
              <a:t>are expressed </a:t>
            </a:r>
            <a:r>
              <a:rPr lang="en-US" sz="1800" dirty="0">
                <a:solidFill>
                  <a:schemeClr val="tx1"/>
                </a:solidFill>
              </a:rPr>
              <a:t>in </a:t>
            </a:r>
            <a:r>
              <a:rPr lang="en-US" sz="1800" dirty="0" smtClean="0">
                <a:solidFill>
                  <a:schemeClr val="tx1"/>
                </a:solidFill>
              </a:rPr>
              <a:t>this coordinate </a:t>
            </a:r>
            <a:r>
              <a:rPr lang="en-US" sz="1800" dirty="0">
                <a:solidFill>
                  <a:schemeClr val="tx1"/>
                </a:solidFill>
              </a:rPr>
              <a:t>frame </a:t>
            </a:r>
            <a:r>
              <a:rPr lang="en-US" sz="1800" dirty="0" smtClean="0">
                <a:solidFill>
                  <a:schemeClr val="tx1"/>
                </a:solidFill>
              </a:rPr>
              <a:t>as:</a:t>
            </a:r>
          </a:p>
          <a:p>
            <a:pPr algn="l"/>
            <a:endParaRPr lang="en-US" sz="1800" dirty="0">
              <a:solidFill>
                <a:schemeClr val="tx1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9600" y="2057400"/>
            <a:ext cx="7677626" cy="358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90600" y="381000"/>
            <a:ext cx="7467600" cy="688975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Inverse Kinematics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2000" y="990600"/>
            <a:ext cx="7848600" cy="5029200"/>
          </a:xfrm>
        </p:spPr>
        <p:txBody>
          <a:bodyPr>
            <a:normAutofit/>
          </a:bodyPr>
          <a:lstStyle/>
          <a:p>
            <a:pPr algn="l"/>
            <a:r>
              <a:rPr lang="en-US" sz="1800" dirty="0" smtClean="0">
                <a:solidFill>
                  <a:schemeClr val="tx1"/>
                </a:solidFill>
              </a:rPr>
              <a:t>In order to command the robot to move to a location we need the inverse; that is, we need the joint variables </a:t>
            </a:r>
            <a:r>
              <a:rPr lang="az-Cyrl-AZ" sz="1800" dirty="0" smtClean="0">
                <a:solidFill>
                  <a:schemeClr val="tx1"/>
                </a:solidFill>
              </a:rPr>
              <a:t>Ө</a:t>
            </a:r>
            <a:r>
              <a:rPr lang="en-US" sz="1800" dirty="0" smtClean="0">
                <a:solidFill>
                  <a:schemeClr val="tx1"/>
                </a:solidFill>
              </a:rPr>
              <a:t>1, </a:t>
            </a:r>
            <a:r>
              <a:rPr lang="az-Cyrl-AZ" sz="1800" dirty="0" smtClean="0">
                <a:solidFill>
                  <a:schemeClr val="tx1"/>
                </a:solidFill>
              </a:rPr>
              <a:t>Ө</a:t>
            </a:r>
            <a:r>
              <a:rPr lang="en-US" sz="1800" dirty="0" smtClean="0">
                <a:solidFill>
                  <a:schemeClr val="tx1"/>
                </a:solidFill>
              </a:rPr>
              <a:t>2 in terms of the x and y coordinates of A. </a:t>
            </a:r>
          </a:p>
          <a:p>
            <a:pPr algn="l"/>
            <a:r>
              <a:rPr lang="en-US" sz="1800" dirty="0" smtClean="0">
                <a:solidFill>
                  <a:schemeClr val="tx1"/>
                </a:solidFill>
              </a:rPr>
              <a:t>This is the problem of inverse kinematics. In other words, given x and y in the forward kinematic Equations (1.1) and (1.2).</a:t>
            </a:r>
          </a:p>
          <a:p>
            <a:pPr algn="l"/>
            <a:r>
              <a:rPr lang="en-US" sz="1800" dirty="0" smtClean="0">
                <a:solidFill>
                  <a:schemeClr val="tx1"/>
                </a:solidFill>
              </a:rPr>
              <a:t>Consider </a:t>
            </a:r>
            <a:r>
              <a:rPr lang="en-US" sz="1800" dirty="0">
                <a:solidFill>
                  <a:schemeClr val="tx1"/>
                </a:solidFill>
              </a:rPr>
              <a:t>the diagram of Figure 1.26. Using the Law of Cosines we see </a:t>
            </a:r>
            <a:r>
              <a:rPr lang="en-US" sz="1800" dirty="0" smtClean="0">
                <a:solidFill>
                  <a:schemeClr val="tx1"/>
                </a:solidFill>
              </a:rPr>
              <a:t>that </a:t>
            </a:r>
            <a:r>
              <a:rPr lang="en-US" sz="1800" dirty="0">
                <a:solidFill>
                  <a:schemeClr val="tx1"/>
                </a:solidFill>
              </a:rPr>
              <a:t>the angle </a:t>
            </a:r>
            <a:r>
              <a:rPr lang="az-Cyrl-AZ" sz="1800" dirty="0" smtClean="0">
                <a:solidFill>
                  <a:schemeClr val="tx1"/>
                </a:solidFill>
              </a:rPr>
              <a:t>Ө</a:t>
            </a:r>
            <a:r>
              <a:rPr lang="en-US" sz="1800" dirty="0" smtClean="0">
                <a:solidFill>
                  <a:schemeClr val="tx1"/>
                </a:solidFill>
              </a:rPr>
              <a:t>2 </a:t>
            </a:r>
            <a:r>
              <a:rPr lang="en-US" sz="1800" dirty="0">
                <a:solidFill>
                  <a:schemeClr val="tx1"/>
                </a:solidFill>
              </a:rPr>
              <a:t>is given by</a:t>
            </a:r>
          </a:p>
          <a:p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3000" y="3124200"/>
            <a:ext cx="6505575" cy="3333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74</TotalTime>
  <Words>135</Words>
  <Application>Microsoft Office PowerPoint</Application>
  <PresentationFormat>On-screen Show (4:3)</PresentationFormat>
  <Paragraphs>9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2-DOF Manipulator</vt:lpstr>
      <vt:lpstr>Forward kinematics</vt:lpstr>
      <vt:lpstr>Inverse Kinematics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2-DOF Manipulator</dc:title>
  <dc:creator>Tamer</dc:creator>
  <cp:lastModifiedBy>Tamer</cp:lastModifiedBy>
  <cp:revision>8</cp:revision>
  <dcterms:created xsi:type="dcterms:W3CDTF">2011-09-07T21:14:05Z</dcterms:created>
  <dcterms:modified xsi:type="dcterms:W3CDTF">2011-09-07T22:29:01Z</dcterms:modified>
</cp:coreProperties>
</file>